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435" r:id="rId2"/>
    <p:sldId id="259" r:id="rId3"/>
    <p:sldId id="261" r:id="rId4"/>
    <p:sldId id="257" r:id="rId5"/>
    <p:sldId id="258" r:id="rId6"/>
    <p:sldId id="264" r:id="rId7"/>
    <p:sldId id="283" r:id="rId8"/>
    <p:sldId id="296" r:id="rId9"/>
    <p:sldId id="438" r:id="rId10"/>
    <p:sldId id="297" r:id="rId11"/>
    <p:sldId id="265" r:id="rId12"/>
    <p:sldId id="437" r:id="rId13"/>
    <p:sldId id="266" r:id="rId14"/>
    <p:sldId id="420" r:id="rId15"/>
    <p:sldId id="439" r:id="rId16"/>
    <p:sldId id="269" r:id="rId17"/>
    <p:sldId id="454" r:id="rId18"/>
    <p:sldId id="419" r:id="rId19"/>
    <p:sldId id="440" r:id="rId20"/>
    <p:sldId id="286" r:id="rId21"/>
    <p:sldId id="299" r:id="rId22"/>
    <p:sldId id="429" r:id="rId23"/>
    <p:sldId id="430" r:id="rId24"/>
    <p:sldId id="287" r:id="rId25"/>
    <p:sldId id="422" r:id="rId26"/>
    <p:sldId id="441" r:id="rId27"/>
    <p:sldId id="260" r:id="rId28"/>
    <p:sldId id="262" r:id="rId29"/>
    <p:sldId id="267" r:id="rId30"/>
    <p:sldId id="327" r:id="rId31"/>
    <p:sldId id="423" r:id="rId32"/>
    <p:sldId id="442" r:id="rId33"/>
    <p:sldId id="316" r:id="rId34"/>
    <p:sldId id="288" r:id="rId35"/>
    <p:sldId id="318" r:id="rId36"/>
    <p:sldId id="424" r:id="rId37"/>
    <p:sldId id="443" r:id="rId38"/>
    <p:sldId id="271" r:id="rId39"/>
    <p:sldId id="272" r:id="rId40"/>
    <p:sldId id="425" r:id="rId41"/>
    <p:sldId id="444" r:id="rId42"/>
    <p:sldId id="273" r:id="rId43"/>
    <p:sldId id="281" r:id="rId44"/>
    <p:sldId id="319" r:id="rId45"/>
    <p:sldId id="463" r:id="rId46"/>
    <p:sldId id="464" r:id="rId47"/>
    <p:sldId id="466" r:id="rId48"/>
    <p:sldId id="467" r:id="rId49"/>
    <p:sldId id="469" r:id="rId50"/>
    <p:sldId id="470" r:id="rId51"/>
    <p:sldId id="471" r:id="rId52"/>
    <p:sldId id="433" r:id="rId53"/>
    <p:sldId id="445" r:id="rId54"/>
    <p:sldId id="311" r:id="rId55"/>
    <p:sldId id="312" r:id="rId56"/>
    <p:sldId id="278" r:id="rId57"/>
    <p:sldId id="431" r:id="rId58"/>
    <p:sldId id="460" r:id="rId59"/>
    <p:sldId id="426" r:id="rId60"/>
    <p:sldId id="446" r:id="rId61"/>
    <p:sldId id="294" r:id="rId62"/>
    <p:sldId id="461" r:id="rId63"/>
    <p:sldId id="427" r:id="rId64"/>
    <p:sldId id="447" r:id="rId65"/>
    <p:sldId id="455" r:id="rId66"/>
    <p:sldId id="326" r:id="rId67"/>
    <p:sldId id="456" r:id="rId68"/>
    <p:sldId id="285" r:id="rId69"/>
    <p:sldId id="458" r:id="rId70"/>
    <p:sldId id="459" r:id="rId71"/>
    <p:sldId id="428" r:id="rId72"/>
    <p:sldId id="450" r:id="rId73"/>
    <p:sldId id="451" r:id="rId74"/>
    <p:sldId id="295" r:id="rId75"/>
    <p:sldId id="289" r:id="rId76"/>
    <p:sldId id="449" r:id="rId77"/>
    <p:sldId id="33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4732" autoAdjust="0"/>
  </p:normalViewPr>
  <p:slideViewPr>
    <p:cSldViewPr snapToGrid="0">
      <p:cViewPr>
        <p:scale>
          <a:sx n="87" d="100"/>
          <a:sy n="87" d="100"/>
        </p:scale>
        <p:origin x="144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F7EA3-33E8-41F9-A2D9-1BD1195F566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0B40F-318B-49BF-BDF4-772F10272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9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an ORM will help</a:t>
            </a:r>
            <a:r>
              <a:rPr lang="en-US" baseline="0" dirty="0"/>
              <a:t> you map to objects, which will help you make your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99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would want to inject</a:t>
            </a:r>
            <a:r>
              <a:rPr lang="en-US" baseline="0" dirty="0"/>
              <a:t> in a SQL Connection or a </a:t>
            </a:r>
            <a:r>
              <a:rPr lang="en-US" baseline="0" dirty="0" err="1"/>
              <a:t>DbContext</a:t>
            </a:r>
            <a:r>
              <a:rPr lang="en-US" baseline="0" dirty="0"/>
              <a:t> here, not new up inline.  But just showing you the objects both interact with.  EF with </a:t>
            </a:r>
            <a:r>
              <a:rPr lang="en-US" baseline="0" dirty="0" err="1"/>
              <a:t>DbContext</a:t>
            </a:r>
            <a:r>
              <a:rPr lang="en-US" baseline="0" dirty="0"/>
              <a:t> and Dapper with SQL Connection.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Both manage connection life times for you.  No more try/finally</a:t>
            </a:r>
            <a:r>
              <a:rPr lang="en-US" baseline="0" dirty="0"/>
              <a:t> blocks.</a:t>
            </a:r>
          </a:p>
          <a:p>
            <a:endParaRPr lang="en-US" baseline="0" dirty="0"/>
          </a:p>
          <a:p>
            <a:r>
              <a:rPr lang="en-US" baseline="0" dirty="0"/>
              <a:t>Dapper more verbose and more to know about SQL, but you get better performance.</a:t>
            </a:r>
          </a:p>
          <a:p>
            <a:endParaRPr lang="en-US" baseline="0" dirty="0"/>
          </a:p>
          <a:p>
            <a:r>
              <a:rPr lang="en-US" baseline="0" dirty="0"/>
              <a:t>Both illustrate preventing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1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4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61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35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find I get most bang for my buck getting a 5 min Lightning Talk from someone on a topic, so that’s what this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&lt;after talking about all these&gt;</a:t>
            </a:r>
            <a:r>
              <a:rPr lang="en-US" baseline="0" dirty="0"/>
              <a:t> BINGO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50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14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483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227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87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06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67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6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81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6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5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9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392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7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42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819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032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5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B3536-BF8D-4E60-9AF3-BAA5E309AD08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rdalis.com/refactoring-static-config-access" TargetMode="External"/><Relationship Id="rId2" Type="http://schemas.openxmlformats.org/officeDocument/2006/relationships/hyperlink" Target="http://ardalis.com/new-is-gl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techniques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://www.scottsauber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git/tutorials/comparing-workflows/gitflow-workflow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radfieldcs.com/you-are-not-google-84912cf44afb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onolithFirst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mnewman.io/blog/2015/04/07/microservices-for-greenfield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01252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Opinions For Creating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More Maintainable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.NET Apps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85" y="3632271"/>
            <a:ext cx="12192000" cy="3371040"/>
          </a:xfrm>
        </p:spPr>
        <p:txBody>
          <a:bodyPr>
            <a:normAutofit lnSpcReduction="10000"/>
          </a:bodyPr>
          <a:lstStyle/>
          <a:p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6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491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0737BE-DF6F-4467-AFF9-F34BBD2F905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A7169B61-6AF5-401F-832D-C40C3E6EED9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76897A-03EF-4800-8F3B-31F5EC64AD6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21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Also used in React, Angular,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Folders?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0D966-5E7A-4669-A86B-4F4A8D66F798}"/>
              </a:ext>
            </a:extLst>
          </p:cNvPr>
          <p:cNvGrpSpPr/>
          <p:nvPr/>
        </p:nvGrpSpPr>
        <p:grpSpPr>
          <a:xfrm>
            <a:off x="9970651" y="6179935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0F677969-E14A-4AA1-BB14-75BB11DDB1A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84F8D7-9DBC-475D-A791-0001A811305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495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0824962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77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 Directly</a:t>
            </a:r>
          </a:p>
        </p:txBody>
      </p:sp>
      <p:pic>
        <p:nvPicPr>
          <p:cNvPr id="4098" name="Picture 2" descr="Out Of Options GIFs - Get the best GIF on GIPHY">
            <a:extLst>
              <a:ext uri="{FF2B5EF4-FFF2-40B4-BE49-F238E27FC236}">
                <a16:creationId xmlns:a16="http://schemas.microsoft.com/office/drawing/2014/main" id="{81EB90A4-F3E8-4793-8E5D-FC76597200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862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03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.Value everywhere adds friction</a:t>
            </a:r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</a:t>
            </a:r>
            <a:r>
              <a:rPr lang="en-US" sz="4500" dirty="0" err="1"/>
              <a:t>IOptions</a:t>
            </a:r>
            <a:r>
              <a:rPr lang="en-US" sz="4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8840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5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A5FBE5B6-7A09-48DE-B39E-DE6F1C95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87" y="3516795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14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665"/>
            <a:ext cx="10515600" cy="5023042"/>
          </a:xfrm>
        </p:spPr>
        <p:txBody>
          <a:bodyPr>
            <a:normAutofit/>
          </a:bodyPr>
          <a:lstStyle/>
          <a:p>
            <a:r>
              <a:rPr lang="en-US" dirty="0"/>
              <a:t>Existing .NET Developers</a:t>
            </a:r>
          </a:p>
          <a:p>
            <a:r>
              <a:rPr lang="en-US" dirty="0"/>
              <a:t>Desire for more maintainable </a:t>
            </a:r>
            <a:r>
              <a:rPr lang="en-US" dirty="0" err="1"/>
              <a:t>solutons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38A98C-34B7-454C-816B-887640745AB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E0986155-9C36-4694-8D1D-007A509F55E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452A2-9EDA-45D2-8F3E-FDEEBE71B64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85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Code Flow/Smells?</a:t>
            </a:r>
          </a:p>
        </p:txBody>
      </p:sp>
    </p:spTree>
    <p:extLst>
      <p:ext uri="{BB962C8B-B14F-4D97-AF65-F5344CB8AC3E}">
        <p14:creationId xmlns:p14="http://schemas.microsoft.com/office/powerpoint/2010/main" val="197543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91" y="4135711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OOB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Data Annotations</a:t>
            </a:r>
          </a:p>
          <a:p>
            <a:pPr lvl="1"/>
            <a:r>
              <a:rPr lang="en-US" dirty="0"/>
              <a:t>Only work well for simple scenarios</a:t>
            </a:r>
          </a:p>
          <a:p>
            <a:pPr lvl="1"/>
            <a:r>
              <a:rPr lang="en-US" dirty="0"/>
              <a:t>Hard to make custom ones</a:t>
            </a:r>
          </a:p>
          <a:p>
            <a:pPr lvl="1"/>
            <a:r>
              <a:rPr lang="en-US" dirty="0"/>
              <a:t>Hard to unit test</a:t>
            </a:r>
          </a:p>
          <a:p>
            <a:pPr lvl="1"/>
            <a:r>
              <a:rPr lang="en-US" dirty="0"/>
              <a:t>Separate annotations for each property</a:t>
            </a:r>
          </a:p>
          <a:p>
            <a:pPr lvl="2"/>
            <a:r>
              <a:rPr lang="en-US" dirty="0"/>
              <a:t>Can get “tall”</a:t>
            </a:r>
          </a:p>
          <a:p>
            <a:pPr lvl="1"/>
            <a:r>
              <a:rPr lang="en-US" dirty="0"/>
              <a:t>SRP violated</a:t>
            </a:r>
          </a:p>
          <a:p>
            <a:pPr lvl="2"/>
            <a:r>
              <a:rPr lang="en-US" dirty="0"/>
              <a:t>Model + Validation combined into one class</a:t>
            </a:r>
          </a:p>
          <a:p>
            <a:r>
              <a:rPr lang="en-US" dirty="0"/>
              <a:t>Writing own Custom Validation classes</a:t>
            </a:r>
          </a:p>
          <a:p>
            <a:pPr lvl="1"/>
            <a:r>
              <a:rPr lang="en-US" dirty="0"/>
              <a:t>Lose client-side hooks Data Annotations provides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Same Client-Side validation as Data Annotations</a:t>
            </a:r>
          </a:p>
          <a:p>
            <a:r>
              <a:rPr lang="en-US" dirty="0"/>
              <a:t>95M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“New” perspective on a few topics</a:t>
            </a:r>
          </a:p>
          <a:p>
            <a:r>
              <a:rPr lang="en-US" dirty="0"/>
              <a:t>You’re not going to agree on everything</a:t>
            </a:r>
          </a:p>
          <a:p>
            <a:r>
              <a:rPr lang="en-US" dirty="0"/>
              <a:t>Take away some ideas to evaluate in your future workflow tomorrow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1973EC-BB63-464C-94F4-12B3057D904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6D5F31F-FF14-46E0-ADB1-B1AAE9AA14F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B669BD-6BE7-4687-B0BD-7D10082895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94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Fluent Validation?</a:t>
            </a:r>
          </a:p>
        </p:txBody>
      </p:sp>
    </p:spTree>
    <p:extLst>
      <p:ext uri="{BB962C8B-B14F-4D97-AF65-F5344CB8AC3E}">
        <p14:creationId xmlns:p14="http://schemas.microsoft.com/office/powerpoint/2010/main" val="684942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ORM’s</a:t>
            </a:r>
          </a:p>
        </p:txBody>
      </p:sp>
      <p:pic>
        <p:nvPicPr>
          <p:cNvPr id="5" name="Picture 2" descr=" abc season 12 the bachelorette jojo fletcher this is magic GIF">
            <a:extLst>
              <a:ext uri="{FF2B5EF4-FFF2-40B4-BE49-F238E27FC236}">
                <a16:creationId xmlns:a16="http://schemas.microsoft.com/office/drawing/2014/main" id="{568981CD-8FB9-4A1A-8EF2-10EA983437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3962401"/>
            <a:ext cx="579119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83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Don’t use raw ADO - Use an 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070600" cy="33331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Entity Framework – Full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Developer Productivity</a:t>
            </a:r>
          </a:p>
          <a:p>
            <a:pPr lvl="2"/>
            <a:r>
              <a:rPr lang="en-US" dirty="0"/>
              <a:t>Compile-time safety with LINQ Queries</a:t>
            </a:r>
          </a:p>
          <a:p>
            <a:pPr lvl="2"/>
            <a:r>
              <a:rPr lang="en-US" dirty="0"/>
              <a:t>Extremely quick to add new CRUD operations</a:t>
            </a:r>
          </a:p>
          <a:p>
            <a:pPr lvl="2"/>
            <a:r>
              <a:rPr lang="en-US" dirty="0"/>
              <a:t>Built in Unit of Work</a:t>
            </a:r>
          </a:p>
          <a:p>
            <a:pPr lvl="2"/>
            <a:r>
              <a:rPr lang="en-US" dirty="0"/>
              <a:t>Migration support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Less performant</a:t>
            </a:r>
          </a:p>
          <a:p>
            <a:pPr lvl="2"/>
            <a:r>
              <a:rPr lang="en-US" dirty="0"/>
              <a:t>Less control over the queries generated</a:t>
            </a:r>
          </a:p>
          <a:p>
            <a:pPr lvl="2"/>
            <a:r>
              <a:rPr lang="en-US" dirty="0"/>
              <a:t>Heavier</a:t>
            </a:r>
          </a:p>
        </p:txBody>
      </p:sp>
      <p:pic>
        <p:nvPicPr>
          <p:cNvPr id="3074" name="Picture 2" descr="https://pbs.twimg.com/media/C5m6ahQU8AA3CR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5" t="11651" r="12407" b="14666"/>
          <a:stretch/>
        </p:blipFill>
        <p:spPr bwMode="auto">
          <a:xfrm>
            <a:off x="8371628" y="4975382"/>
            <a:ext cx="1919839" cy="18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mages-1.medium.com/max/552/1*ZlPxqtzs2iN3X34iFpBv2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-1338" r="34821" b="68241"/>
          <a:stretch/>
        </p:blipFill>
        <p:spPr bwMode="auto">
          <a:xfrm>
            <a:off x="523029" y="5158739"/>
            <a:ext cx="5330826" cy="15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60066" y="1825623"/>
            <a:ext cx="5706533" cy="3333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Dapper – Micro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Performance near ADO</a:t>
            </a:r>
          </a:p>
          <a:p>
            <a:pPr lvl="2"/>
            <a:r>
              <a:rPr lang="en-US" dirty="0"/>
              <a:t>More control over the queries</a:t>
            </a:r>
          </a:p>
          <a:p>
            <a:pPr lvl="2"/>
            <a:r>
              <a:rPr lang="en-US" dirty="0"/>
              <a:t>Extremely simple to setup</a:t>
            </a:r>
          </a:p>
          <a:p>
            <a:pPr lvl="2"/>
            <a:r>
              <a:rPr lang="en-US" dirty="0"/>
              <a:t>Stack Overflow beta tests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SQL strings = Big column name </a:t>
            </a:r>
            <a:r>
              <a:rPr lang="en-US" dirty="0" err="1"/>
              <a:t>refactorings</a:t>
            </a:r>
            <a:r>
              <a:rPr lang="en-US" dirty="0"/>
              <a:t> are harder</a:t>
            </a:r>
          </a:p>
          <a:p>
            <a:pPr lvl="2"/>
            <a:r>
              <a:rPr lang="en-US" dirty="0"/>
              <a:t>Less features than EF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ORM usage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Entity Framework: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Dapper: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26" y="2064558"/>
            <a:ext cx="7867842" cy="1364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26" y="4188964"/>
            <a:ext cx="5094174" cy="25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ORM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33115"/>
          </a:xfrm>
        </p:spPr>
        <p:txBody>
          <a:bodyPr>
            <a:normAutofit/>
          </a:bodyPr>
          <a:lstStyle/>
          <a:p>
            <a:r>
              <a:rPr lang="en-US" dirty="0"/>
              <a:t>Both manage connection lifetimes</a:t>
            </a:r>
          </a:p>
          <a:p>
            <a:r>
              <a:rPr lang="en-US" dirty="0"/>
              <a:t>Both give you SQL Injection protection</a:t>
            </a:r>
          </a:p>
          <a:p>
            <a:r>
              <a:rPr lang="en-US" dirty="0"/>
              <a:t>I use both depending on the job</a:t>
            </a:r>
          </a:p>
          <a:p>
            <a:r>
              <a:rPr lang="en-US" dirty="0"/>
              <a:t>DON’T WRITE YOUR OWN 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0039A-2E50-40A6-95FF-EA55179C89D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B8E283D-E364-4DD9-82D2-E1D0DBF2B86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64-F982-4DFC-888E-EC2D49B842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5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ORM’s?</a:t>
            </a:r>
          </a:p>
        </p:txBody>
      </p:sp>
    </p:spTree>
    <p:extLst>
      <p:ext uri="{BB962C8B-B14F-4D97-AF65-F5344CB8AC3E}">
        <p14:creationId xmlns:p14="http://schemas.microsoft.com/office/powerpoint/2010/main" val="2120680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Dependency Injection</a:t>
            </a:r>
          </a:p>
        </p:txBody>
      </p:sp>
      <p:pic>
        <p:nvPicPr>
          <p:cNvPr id="4" name="Picture 4" descr="https://i1.wp.com/foodpornjournal.com/wp-content/uploads/2014/06/IMG_2211.jpg">
            <a:extLst>
              <a:ext uri="{FF2B5EF4-FFF2-40B4-BE49-F238E27FC236}">
                <a16:creationId xmlns:a16="http://schemas.microsoft.com/office/drawing/2014/main" id="{3C5312EC-12E7-47D1-AE7E-A9DB718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388" y="4027847"/>
            <a:ext cx="3771612" cy="2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Dependency Injection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DI/IoC helps you loosely couple your apps</a:t>
            </a:r>
          </a:p>
          <a:p>
            <a:r>
              <a:rPr lang="en-US" dirty="0"/>
              <a:t>Easily swap out different implementations</a:t>
            </a:r>
          </a:p>
          <a:p>
            <a:pPr lvl="1"/>
            <a:r>
              <a:rPr lang="en-US" dirty="0"/>
              <a:t>Switching directions</a:t>
            </a:r>
          </a:p>
          <a:p>
            <a:pPr lvl="1"/>
            <a:r>
              <a:rPr lang="en-US" dirty="0"/>
              <a:t>Running locally vs in the cloud</a:t>
            </a:r>
          </a:p>
          <a:p>
            <a:r>
              <a:rPr lang="en-US" dirty="0"/>
              <a:t>Lets you unit test anything if done correctly</a:t>
            </a:r>
          </a:p>
          <a:p>
            <a:r>
              <a:rPr lang="en-US" dirty="0"/>
              <a:t>I use </a:t>
            </a:r>
            <a:r>
              <a:rPr lang="en-US" dirty="0" err="1"/>
              <a:t>Microsoft.Extensions.DependencyInjection</a:t>
            </a:r>
            <a:endParaRPr lang="en-US" dirty="0"/>
          </a:p>
          <a:p>
            <a:pPr lvl="1"/>
            <a:r>
              <a:rPr lang="en-US" dirty="0" err="1"/>
              <a:t>Scrutor</a:t>
            </a:r>
            <a:r>
              <a:rPr lang="en-US" dirty="0"/>
              <a:t> if you want auto-registration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0153D3-90A5-4978-84E8-4C0D3B8EEA0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50FC453-C243-4C3D-BAD9-53E6706AE88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FFF103-EDDC-4083-B577-AA1309AE4D4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Common DI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“New Is Glue”</a:t>
            </a:r>
            <a:endParaRPr lang="en-US" dirty="0"/>
          </a:p>
          <a:p>
            <a:r>
              <a:rPr lang="en-US" dirty="0">
                <a:hlinkClick r:id="rId3"/>
              </a:rPr>
              <a:t>“Static Cling”</a:t>
            </a:r>
            <a:endParaRPr lang="en-US" dirty="0"/>
          </a:p>
          <a:p>
            <a:r>
              <a:rPr lang="en-US" dirty="0" err="1"/>
              <a:t>DateTime.UtcNow</a:t>
            </a:r>
            <a:r>
              <a:rPr lang="en-US" dirty="0"/>
              <a:t> (and variants)</a:t>
            </a:r>
          </a:p>
          <a:p>
            <a:pPr lvl="1"/>
            <a:r>
              <a:rPr lang="en-US" dirty="0"/>
              <a:t>Instead inject in </a:t>
            </a:r>
            <a:r>
              <a:rPr lang="en-US" dirty="0" err="1"/>
              <a:t>IClock</a:t>
            </a:r>
            <a:r>
              <a:rPr lang="en-US" dirty="0"/>
              <a:t> or have method take in </a:t>
            </a:r>
            <a:r>
              <a:rPr lang="en-US" dirty="0" err="1"/>
              <a:t>DateTime</a:t>
            </a:r>
            <a:r>
              <a:rPr lang="en-US" dirty="0"/>
              <a:t>? and default to Now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405FC-4AB1-4C99-AE74-9343BE2672D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5E67AB-842B-4133-9663-DE0C9B80FA3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A6E6D-06B0-4194-B8A5-0E790CC4915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5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715"/>
          </a:xfrm>
        </p:spPr>
        <p:txBody>
          <a:bodyPr>
            <a:normAutofit/>
          </a:bodyPr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/>
              <a:t>Co-organizer of Iowa .NET User Group</a:t>
            </a:r>
          </a:p>
          <a:p>
            <a:r>
              <a:rPr lang="en-US" dirty="0"/>
              <a:t>Blog at </a:t>
            </a:r>
            <a:r>
              <a:rPr lang="en-US" dirty="0">
                <a:hlinkClick r:id="rId4"/>
              </a:rPr>
              <a:t>scottsauber.com</a:t>
            </a:r>
            <a:endParaRPr lang="en-US" dirty="0"/>
          </a:p>
        </p:txBody>
      </p:sp>
      <p:pic>
        <p:nvPicPr>
          <p:cNvPr id="4" name="Picture 2" descr="LeanTECHniques Logo">
            <a:extLst>
              <a:ext uri="{FF2B5EF4-FFF2-40B4-BE49-F238E27FC236}">
                <a16:creationId xmlns:a16="http://schemas.microsoft.com/office/drawing/2014/main" id="{6B343164-22E9-4C85-8C9F-6D119A7A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83" y="1698863"/>
            <a:ext cx="2893896" cy="77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409787-432B-47DE-95CC-23766DFFF6E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0C64E98-BAB5-4D64-8B0E-CA528716741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BD0A82-F5D6-44FF-8E4A-800AB63E72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EE823D29-F774-4060-956C-9FEC9AFC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160002" y="2751838"/>
            <a:ext cx="2744259" cy="168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Dependency Injection?</a:t>
            </a:r>
          </a:p>
        </p:txBody>
      </p:sp>
    </p:spTree>
    <p:extLst>
      <p:ext uri="{BB962C8B-B14F-4D97-AF65-F5344CB8AC3E}">
        <p14:creationId xmlns:p14="http://schemas.microsoft.com/office/powerpoint/2010/main" val="2826299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1724025"/>
            <a:ext cx="4095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  <a:p>
            <a:r>
              <a:rPr lang="en-US" dirty="0"/>
              <a:t>I used to use </a:t>
            </a:r>
            <a:r>
              <a:rPr lang="en-US" dirty="0" err="1"/>
              <a:t>NUnit</a:t>
            </a:r>
            <a:r>
              <a:rPr lang="en-US" dirty="0"/>
              <a:t> and switched to </a:t>
            </a:r>
            <a:r>
              <a:rPr lang="en-US" dirty="0" err="1"/>
              <a:t>xUnit</a:t>
            </a:r>
            <a:endParaRPr lang="en-US" dirty="0"/>
          </a:p>
          <a:p>
            <a:r>
              <a:rPr lang="en-US" dirty="0" err="1"/>
              <a:t>NUnit</a:t>
            </a:r>
            <a:r>
              <a:rPr lang="en-US" dirty="0"/>
              <a:t> more boilerplate</a:t>
            </a:r>
          </a:p>
          <a:p>
            <a:pPr lvl="1"/>
            <a:r>
              <a:rPr lang="en-US" dirty="0"/>
              <a:t>No [</a:t>
            </a:r>
            <a:r>
              <a:rPr lang="en-US" dirty="0" err="1"/>
              <a:t>TestFixture</a:t>
            </a:r>
            <a:r>
              <a:rPr lang="en-US" dirty="0"/>
              <a:t>] in </a:t>
            </a:r>
            <a:r>
              <a:rPr lang="en-US" dirty="0" err="1"/>
              <a:t>xUnit</a:t>
            </a:r>
            <a:endParaRPr lang="en-US" dirty="0"/>
          </a:p>
          <a:p>
            <a:pPr lvl="1"/>
            <a:r>
              <a:rPr lang="en-US" dirty="0"/>
              <a:t>No [</a:t>
            </a:r>
            <a:r>
              <a:rPr lang="en-US" dirty="0" err="1"/>
              <a:t>SetUp</a:t>
            </a:r>
            <a:r>
              <a:rPr lang="en-US" dirty="0"/>
              <a:t>] method just use a constructor in </a:t>
            </a:r>
            <a:r>
              <a:rPr lang="en-US" dirty="0" err="1"/>
              <a:t>xUnit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Yes I know analyzers are baked into </a:t>
            </a:r>
            <a:r>
              <a:rPr lang="en-US" dirty="0" err="1"/>
              <a:t>xUnit</a:t>
            </a:r>
            <a:r>
              <a:rPr lang="en-US" dirty="0"/>
              <a:t> to help here</a:t>
            </a:r>
          </a:p>
          <a:p>
            <a:r>
              <a:rPr lang="en-US" dirty="0"/>
              <a:t>Can lead to funky looking assertion failures if you flip them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100M+ downloads</a:t>
            </a:r>
          </a:p>
        </p:txBody>
      </p:sp>
      <p:pic>
        <p:nvPicPr>
          <p:cNvPr id="10242" name="Picture 2" descr="http://fluentassertions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08" y="1596496"/>
            <a:ext cx="2799292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 descr="Chekhov seated at a desk">
            <a:extLst>
              <a:ext uri="{FF2B5EF4-FFF2-40B4-BE49-F238E27FC236}">
                <a16:creationId xmlns:a16="http://schemas.microsoft.com/office/drawing/2014/main" id="{B367798C-B61F-495F-83A9-861EB766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0" y="1690688"/>
            <a:ext cx="3186825" cy="4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khov&amp;#39;s Gun - TV Tropes">
            <a:extLst>
              <a:ext uri="{FF2B5EF4-FFF2-40B4-BE49-F238E27FC236}">
                <a16:creationId xmlns:a16="http://schemas.microsoft.com/office/drawing/2014/main" id="{99F795F2-2C73-49C4-814D-B87F5EB1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3" y="2361287"/>
            <a:ext cx="5190269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34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8754E8-0490-4606-A6EA-774548A2F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058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“Remove everything not relevant to the story. If a rifle is hanging on the wall in chapter 1, it must go off in a later chapter. Otherwise it shouldn’t be there.”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Anton Chekhov</a:t>
            </a:r>
          </a:p>
        </p:txBody>
      </p:sp>
    </p:spTree>
    <p:extLst>
      <p:ext uri="{BB962C8B-B14F-4D97-AF65-F5344CB8AC3E}">
        <p14:creationId xmlns:p14="http://schemas.microsoft.com/office/powerpoint/2010/main" val="3875299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5D7143-23CE-4693-ABF4-24AA4A52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2865" cy="39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47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5DE7538-AF20-4D53-A056-3D7430BD7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1240" cy="28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6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94DA06F-1819-4AB9-AE39-A307CD7B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1240" cy="24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2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524"/>
            <a:ext cx="10679482" cy="5246076"/>
          </a:xfrm>
        </p:spPr>
        <p:txBody>
          <a:bodyPr>
            <a:normAutofit/>
          </a:bodyPr>
          <a:lstStyle/>
          <a:p>
            <a:r>
              <a:rPr lang="en-US" dirty="0"/>
              <a:t>Lightning Talk approach</a:t>
            </a:r>
          </a:p>
          <a:p>
            <a:r>
              <a:rPr lang="en-US" dirty="0"/>
              <a:t>Talk about best practices for all these</a:t>
            </a:r>
          </a:p>
          <a:p>
            <a:pPr lvl="1"/>
            <a:r>
              <a:rPr lang="en-US" dirty="0"/>
              <a:t>Folder Structure </a:t>
            </a:r>
          </a:p>
          <a:p>
            <a:pPr lvl="1"/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 Directly</a:t>
            </a:r>
          </a:p>
          <a:p>
            <a:pPr lvl="1"/>
            <a:r>
              <a:rPr lang="en-US" dirty="0"/>
              <a:t>Code Flow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ORM’s</a:t>
            </a:r>
          </a:p>
          <a:p>
            <a:pPr lvl="1"/>
            <a:r>
              <a:rPr lang="en-US" dirty="0"/>
              <a:t>Dependency Injection </a:t>
            </a:r>
          </a:p>
          <a:p>
            <a:pPr lvl="1"/>
            <a:r>
              <a:rPr lang="en-US" dirty="0"/>
              <a:t>Unit Testing and Assertions </a:t>
            </a:r>
          </a:p>
          <a:p>
            <a:pPr lvl="1"/>
            <a:r>
              <a:rPr lang="en-US" dirty="0"/>
              <a:t>DevOps</a:t>
            </a:r>
          </a:p>
          <a:p>
            <a:pPr lvl="1"/>
            <a:r>
              <a:rPr lang="en-US" dirty="0"/>
              <a:t>Feature Toggles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BF777-79DB-43C5-8587-E5FD282CD8E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D5F7AFB-FFF6-461B-95E4-FE70F9FE34F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AAB5CD-27B1-4CCE-BC85-D3E6968594B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6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E2E9C4-03E6-4B56-A97F-D2BA2407C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1240" cy="25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83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Comparison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F33922A-E1F5-4E40-B006-11D8CA4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89045"/>
            <a:ext cx="8719550" cy="2220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E2CBC-E266-48EE-9C26-753DCE6E5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53614"/>
            <a:ext cx="6696017" cy="26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063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Automated Testing?</a:t>
            </a:r>
          </a:p>
        </p:txBody>
      </p:sp>
    </p:spTree>
    <p:extLst>
      <p:ext uri="{BB962C8B-B14F-4D97-AF65-F5344CB8AC3E}">
        <p14:creationId xmlns:p14="http://schemas.microsoft.com/office/powerpoint/2010/main" val="28229151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DEEC5-BBBD-4710-A78A-3DE518FC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745" y="2889055"/>
            <a:ext cx="6916255" cy="3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23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“DevOps is the union of people, process, and products to enable continuous delivery of value to our end users.”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Donovan Brown</a:t>
            </a:r>
          </a:p>
        </p:txBody>
      </p:sp>
    </p:spTree>
    <p:extLst>
      <p:ext uri="{BB962C8B-B14F-4D97-AF65-F5344CB8AC3E}">
        <p14:creationId xmlns:p14="http://schemas.microsoft.com/office/powerpoint/2010/main" val="652160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e.com/assets/img/devops-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29" y="1169364"/>
            <a:ext cx="10207942" cy="52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968281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Continuous Integration and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951" cy="4709811"/>
          </a:xfrm>
        </p:spPr>
        <p:txBody>
          <a:bodyPr>
            <a:normAutofit/>
          </a:bodyPr>
          <a:lstStyle/>
          <a:p>
            <a:r>
              <a:rPr lang="en-US" dirty="0"/>
              <a:t>Continuous Integration is a practice not a server</a:t>
            </a:r>
          </a:p>
          <a:p>
            <a:r>
              <a:rPr lang="en-US" dirty="0"/>
              <a:t>Build Server</a:t>
            </a:r>
          </a:p>
          <a:p>
            <a:pPr lvl="1"/>
            <a:r>
              <a:rPr lang="en-US" dirty="0"/>
              <a:t>Automated builds running on an independent build server</a:t>
            </a:r>
          </a:p>
          <a:p>
            <a:pPr lvl="1"/>
            <a:r>
              <a:rPr lang="en-US" dirty="0"/>
              <a:t>Automatically running automated tests</a:t>
            </a:r>
          </a:p>
          <a:p>
            <a:pPr lvl="1"/>
            <a:r>
              <a:rPr lang="en-US" dirty="0"/>
              <a:t>Creates an artifact</a:t>
            </a:r>
          </a:p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Takes the artifact from the build server and deploys it to each </a:t>
            </a:r>
            <a:r>
              <a:rPr lang="en-US" dirty="0" err="1"/>
              <a:t>enviornment</a:t>
            </a:r>
            <a:endParaRPr lang="en-US" dirty="0"/>
          </a:p>
          <a:p>
            <a:pPr lvl="1"/>
            <a:r>
              <a:rPr lang="en-US" dirty="0"/>
              <a:t>Automated configuration of infrastructure (Azure, AWS, GCP, on-prem,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These two together will be transformational for you and your company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6706E-CAA5-4F1F-93C5-0A5FE4BB2E5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6F91A8E-87D8-493B-B06F-0456400917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89A7-AE3D-4F65-B7C8-7ECBEB95214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5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CI + CD enables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/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Machine repeats the same steps over and over again</a:t>
            </a:r>
          </a:p>
          <a:p>
            <a:r>
              <a:rPr lang="en-US" dirty="0"/>
              <a:t>Consistency promotes Confidence</a:t>
            </a:r>
          </a:p>
          <a:p>
            <a:pPr lvl="1"/>
            <a:r>
              <a:rPr lang="en-US" dirty="0"/>
              <a:t>Passes build</a:t>
            </a:r>
          </a:p>
          <a:p>
            <a:pPr lvl="1"/>
            <a:r>
              <a:rPr lang="en-US" dirty="0"/>
              <a:t>Passes automated tests</a:t>
            </a:r>
          </a:p>
          <a:p>
            <a:pPr lvl="1"/>
            <a:r>
              <a:rPr lang="en-US" dirty="0"/>
              <a:t>Let’s deploy it to Prod!</a:t>
            </a:r>
          </a:p>
          <a:p>
            <a:r>
              <a:rPr lang="en-US" dirty="0"/>
              <a:t>Confidence enables agility</a:t>
            </a:r>
          </a:p>
          <a:p>
            <a:pPr lvl="1"/>
            <a:r>
              <a:rPr lang="en-US" dirty="0"/>
              <a:t>Mid-day deployments are no big deal</a:t>
            </a:r>
          </a:p>
          <a:p>
            <a:pPr lvl="2"/>
            <a:r>
              <a:rPr lang="en-US" dirty="0"/>
              <a:t>For a single app, the most I’ve seen for 2 developers is 24 deployments to Prod in 1 day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D250B-33B2-4157-856F-5DF53F7EAB3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ACED0C1-DCA8-4FBA-AD51-EDB5B195BD8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EDE2BD-4DB1-4A55-AB79-908535E5C6F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0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Continuous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/>
          <a:lstStyle/>
          <a:p>
            <a:r>
              <a:rPr lang="en-US" dirty="0"/>
              <a:t>Deploying every push to main</a:t>
            </a:r>
          </a:p>
          <a:p>
            <a:r>
              <a:rPr lang="en-US" dirty="0"/>
              <a:t>What’s stopping you from deploying on green?</a:t>
            </a:r>
          </a:p>
          <a:p>
            <a:r>
              <a:rPr lang="en-US" dirty="0"/>
              <a:t>Usually more automated tests</a:t>
            </a:r>
          </a:p>
          <a:p>
            <a:r>
              <a:rPr lang="en-US" dirty="0"/>
              <a:t>Add them until confidence exists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D250B-33B2-4157-856F-5DF53F7EAB3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ACED0C1-DCA8-4FBA-AD51-EDB5B195BD8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EDE2BD-4DB1-4A55-AB79-908535E5C6F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1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DevOps?</a:t>
            </a:r>
          </a:p>
        </p:txBody>
      </p:sp>
    </p:spTree>
    <p:extLst>
      <p:ext uri="{BB962C8B-B14F-4D97-AF65-F5344CB8AC3E}">
        <p14:creationId xmlns:p14="http://schemas.microsoft.com/office/powerpoint/2010/main" val="378805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Overall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253870" cy="4680683"/>
          </a:xfrm>
        </p:spPr>
        <p:txBody>
          <a:bodyPr>
            <a:normAutofit/>
          </a:bodyPr>
          <a:lstStyle/>
          <a:p>
            <a:r>
              <a:rPr lang="en-US" dirty="0"/>
              <a:t>Improve Maintainability</a:t>
            </a:r>
          </a:p>
          <a:p>
            <a:pPr lvl="1"/>
            <a:r>
              <a:rPr lang="en-US" dirty="0"/>
              <a:t>Better practices</a:t>
            </a:r>
          </a:p>
          <a:p>
            <a:pPr lvl="1"/>
            <a:r>
              <a:rPr lang="en-US" dirty="0"/>
              <a:t>Consistency</a:t>
            </a:r>
          </a:p>
          <a:p>
            <a:pPr lvl="1"/>
            <a:r>
              <a:rPr lang="en-US" dirty="0"/>
              <a:t>Enjoyable to work with</a:t>
            </a:r>
          </a:p>
          <a:p>
            <a:r>
              <a:rPr lang="en-US" dirty="0"/>
              <a:t>The point of software is to sustainably minimize lead time to business impact</a:t>
            </a:r>
          </a:p>
          <a:p>
            <a:r>
              <a:rPr lang="en-US" dirty="0"/>
              <a:t>“Legacy software is software you have no confidence in.”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65648D-CC38-4A73-8EA5-FDD5CD4AF02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C3618B1-8F7B-454E-A475-B5CD8E3A70A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81A60-AEDB-4F34-8E77-4DC5E91197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0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Feature Toggles</a:t>
            </a:r>
          </a:p>
        </p:txBody>
      </p:sp>
      <p:pic>
        <p:nvPicPr>
          <p:cNvPr id="5" name="Picture 2" descr="https://media.tenor.com/images/1a332f08f7c7e612115fd61479a3445b/tenor.gif">
            <a:extLst>
              <a:ext uri="{FF2B5EF4-FFF2-40B4-BE49-F238E27FC236}">
                <a16:creationId xmlns:a16="http://schemas.microsoft.com/office/drawing/2014/main" id="{BE175F24-FB4A-480B-9E0D-E43F0F847C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01" y="3629551"/>
            <a:ext cx="4304599" cy="322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Toggles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154"/>
          </a:xfrm>
        </p:spPr>
        <p:txBody>
          <a:bodyPr>
            <a:normAutofit/>
          </a:bodyPr>
          <a:lstStyle/>
          <a:p>
            <a:r>
              <a:rPr lang="en-US" dirty="0"/>
              <a:t>No long lived branches</a:t>
            </a:r>
          </a:p>
          <a:p>
            <a:r>
              <a:rPr lang="en-US" dirty="0"/>
              <a:t>No environment branches</a:t>
            </a:r>
          </a:p>
          <a:p>
            <a:r>
              <a:rPr lang="en-US" dirty="0"/>
              <a:t>Trunk Based Development</a:t>
            </a:r>
          </a:p>
          <a:p>
            <a:pPr lvl="1"/>
            <a:r>
              <a:rPr lang="en-US" dirty="0"/>
              <a:t>Commit to main instead!</a:t>
            </a:r>
          </a:p>
          <a:p>
            <a:r>
              <a:rPr lang="en-US" dirty="0"/>
              <a:t>Behind an if statement</a:t>
            </a:r>
          </a:p>
          <a:p>
            <a:r>
              <a:rPr lang="en-US" dirty="0"/>
              <a:t>Reduce merge conflicts</a:t>
            </a:r>
          </a:p>
          <a:p>
            <a:r>
              <a:rPr lang="en-US" dirty="0"/>
              <a:t>Simplest way: config files – </a:t>
            </a:r>
            <a:r>
              <a:rPr lang="en-US" dirty="0" err="1"/>
              <a:t>Microsoft.FeatureManagement</a:t>
            </a:r>
            <a:endParaRPr lang="en-US" dirty="0"/>
          </a:p>
          <a:p>
            <a:pPr lvl="1"/>
            <a:r>
              <a:rPr lang="en-US" dirty="0" err="1"/>
              <a:t>appsettings</a:t>
            </a:r>
            <a:r>
              <a:rPr lang="en-US" dirty="0"/>
              <a:t>.{Environment}.json</a:t>
            </a:r>
          </a:p>
          <a:p>
            <a:r>
              <a:rPr lang="en-US" dirty="0"/>
              <a:t>Commit to cleaning up after it’s live</a:t>
            </a:r>
          </a:p>
          <a:p>
            <a:r>
              <a:rPr lang="en-US" dirty="0"/>
              <a:t>De-couples deployments from releases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D77D0-46C2-4232-A611-0D99A18DBBF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CE789E-0424-4316-8813-F0A538D1642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31936-32FD-46C9-B693-9A9A3BA4F09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9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 environment branches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D77D0-46C2-4232-A611-0D99A18DBBF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CE789E-0424-4316-8813-F0A538D1642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31936-32FD-46C9-B693-9A9A3BA4F09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8457AD6-7BD3-447B-961D-28B2A324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38" y="1802134"/>
            <a:ext cx="6850656" cy="364797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F6CB32-11F3-4E35-864D-5F715268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938" y="5671149"/>
            <a:ext cx="7112152" cy="370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4"/>
              </a:rPr>
              <a:t>https://www.atlassian.com/git/tutorials/comparing-workflows/gitflow-workflow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66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Toggles?</a:t>
            </a:r>
          </a:p>
        </p:txBody>
      </p:sp>
    </p:spTree>
    <p:extLst>
      <p:ext uri="{BB962C8B-B14F-4D97-AF65-F5344CB8AC3E}">
        <p14:creationId xmlns:p14="http://schemas.microsoft.com/office/powerpoint/2010/main" val="5742929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Microservices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4F474C-265A-46E8-ADD4-644A092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62" y="2666080"/>
            <a:ext cx="5583637" cy="41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148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do I mean by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254"/>
            <a:ext cx="10515600" cy="3613492"/>
          </a:xfrm>
        </p:spPr>
        <p:txBody>
          <a:bodyPr>
            <a:normAutofit/>
          </a:bodyPr>
          <a:lstStyle/>
          <a:p>
            <a:r>
              <a:rPr lang="en-US" dirty="0"/>
              <a:t>When I say Microservices I mean some out of process call of some sort (web service, queue, etc.)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3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Operational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7696"/>
            <a:ext cx="10515600" cy="3870838"/>
          </a:xfrm>
        </p:spPr>
        <p:txBody>
          <a:bodyPr>
            <a:normAutofit/>
          </a:bodyPr>
          <a:lstStyle/>
          <a:p>
            <a:r>
              <a:rPr lang="en-US" dirty="0"/>
              <a:t>Health Checks</a:t>
            </a:r>
          </a:p>
          <a:p>
            <a:pPr lvl="1"/>
            <a:r>
              <a:rPr lang="en-US" dirty="0"/>
              <a:t>Is it running?  Are the dependencies ok?</a:t>
            </a:r>
          </a:p>
          <a:p>
            <a:r>
              <a:rPr lang="en-US" dirty="0"/>
              <a:t>Service Discovery</a:t>
            </a:r>
          </a:p>
          <a:p>
            <a:r>
              <a:rPr lang="en-US" dirty="0"/>
              <a:t>Perf is worse</a:t>
            </a:r>
          </a:p>
          <a:p>
            <a:r>
              <a:rPr lang="en-US" dirty="0"/>
              <a:t>Traceability with Correlation ID’s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49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Development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5946"/>
            <a:ext cx="10515600" cy="5319399"/>
          </a:xfrm>
        </p:spPr>
        <p:txBody>
          <a:bodyPr>
            <a:normAutofit/>
          </a:bodyPr>
          <a:lstStyle/>
          <a:p>
            <a:r>
              <a:rPr lang="en-US" dirty="0"/>
              <a:t>HTTP call (most likely) instead of a method call</a:t>
            </a:r>
          </a:p>
          <a:p>
            <a:r>
              <a:rPr lang="en-US" dirty="0"/>
              <a:t>If calling from C#, likely want a client library wrapper around </a:t>
            </a:r>
            <a:r>
              <a:rPr lang="en-US" dirty="0" err="1"/>
              <a:t>HttpClient</a:t>
            </a:r>
            <a:r>
              <a:rPr lang="en-US" dirty="0"/>
              <a:t> sending JSON</a:t>
            </a:r>
          </a:p>
          <a:p>
            <a:r>
              <a:rPr lang="en-US" dirty="0"/>
              <a:t>Dev environment needs multiple projects running</a:t>
            </a:r>
          </a:p>
          <a:p>
            <a:r>
              <a:rPr lang="en-US" dirty="0"/>
              <a:t>Cross-cutting things (users, logging, common package versions, etc.)</a:t>
            </a:r>
          </a:p>
          <a:p>
            <a:r>
              <a:rPr lang="en-US" dirty="0"/>
              <a:t>Network boundaries don’t magically make your code better</a:t>
            </a:r>
          </a:p>
          <a:p>
            <a:r>
              <a:rPr lang="en-US" dirty="0"/>
              <a:t>Did you draw the right domain boundaries?</a:t>
            </a:r>
          </a:p>
          <a:p>
            <a:r>
              <a:rPr lang="en-US" dirty="0"/>
              <a:t>Be wary of two-phased commits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It’s not all bad…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216"/>
            <a:ext cx="10515600" cy="5384800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Iterate on microservices separate from other app (SRP)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Scale independently</a:t>
            </a:r>
          </a:p>
          <a:p>
            <a:pPr lvl="1"/>
            <a:r>
              <a:rPr lang="en-US" dirty="0"/>
              <a:t>Easy to reason about in small chunks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You are not Google</a:t>
            </a:r>
            <a:r>
              <a:rPr lang="en-US" dirty="0"/>
              <a:t>/Facebook/Netflix/Amazon</a:t>
            </a:r>
          </a:p>
          <a:p>
            <a:r>
              <a:rPr lang="en-US" dirty="0"/>
              <a:t>Use where it makes sense:</a:t>
            </a:r>
          </a:p>
          <a:p>
            <a:pPr lvl="1"/>
            <a:r>
              <a:rPr lang="en-US" dirty="0"/>
              <a:t>Needs scale</a:t>
            </a:r>
          </a:p>
          <a:p>
            <a:pPr lvl="1"/>
            <a:r>
              <a:rPr lang="en-US" dirty="0"/>
              <a:t>High CPU usage</a:t>
            </a:r>
          </a:p>
          <a:p>
            <a:pPr lvl="1"/>
            <a:r>
              <a:rPr lang="en-US" dirty="0"/>
              <a:t>Isolate an annoying dependency</a:t>
            </a:r>
          </a:p>
          <a:p>
            <a:pPr lvl="1"/>
            <a:r>
              <a:rPr lang="en-US" dirty="0"/>
              <a:t>Separate teams</a:t>
            </a:r>
          </a:p>
          <a:p>
            <a:pPr lvl="1"/>
            <a:r>
              <a:rPr lang="en-US" dirty="0"/>
              <a:t>Hard costs is a priority over engineering costs</a:t>
            </a:r>
          </a:p>
        </p:txBody>
      </p:sp>
    </p:spTree>
    <p:extLst>
      <p:ext uri="{BB962C8B-B14F-4D97-AF65-F5344CB8AC3E}">
        <p14:creationId xmlns:p14="http://schemas.microsoft.com/office/powerpoint/2010/main" val="4213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favorite definition of Microservices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“Loosely coupled service oriented architecture with bounded contexts.”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Adrian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Cockroft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81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6DA05-3FBE-4518-99AA-AFE73197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45" y="1095363"/>
            <a:ext cx="9777847" cy="48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59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Boundaries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E3CD9-1085-46FC-9085-61989833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Almost all the successful microservice stories have started with a monolith that got too big and was broken up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Almost all the cases where I've heard of a system that was built as a microservice system from scratch, it has ended up in serious trouble.”</a:t>
            </a:r>
            <a:r>
              <a:rPr lang="en-US" dirty="0">
                <a:latin typeface="Segoe UI" panose="020B0502040204020203" pitchFamily="34" charset="0"/>
              </a:rPr>
              <a:t> – </a:t>
            </a:r>
            <a:r>
              <a:rPr lang="en-US" dirty="0">
                <a:latin typeface="Segoe UI" panose="020B0502040204020203" pitchFamily="34" charset="0"/>
                <a:hlinkClick r:id="rId3"/>
              </a:rPr>
              <a:t>Martin Fowler</a:t>
            </a:r>
            <a:endParaRPr lang="en-US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“I remain convinced that it is much easier to partition an existing, "brownfield" system than to do so up front with a new, greenfield system.</a:t>
            </a:r>
            <a:r>
              <a:rPr lang="en-US" dirty="0">
                <a:latin typeface="Segoe UI" panose="020B0502040204020203" pitchFamily="34" charset="0"/>
              </a:rPr>
              <a:t>” – </a:t>
            </a:r>
            <a:r>
              <a:rPr lang="en-US" dirty="0">
                <a:latin typeface="Segoe UI" panose="020B0502040204020203" pitchFamily="34" charset="0"/>
                <a:hlinkClick r:id="rId4"/>
              </a:rPr>
              <a:t>Sam Newman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339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4209345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16" y="3200400"/>
            <a:ext cx="48828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Bonus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en-US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Opinion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2870AA3-2016-4401-9BCE-A8EAE977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1061"/>
            <a:ext cx="9518171" cy="19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web app went from deploying to Prod 20x a year to deploying to Prod over 500x a year</a:t>
            </a:r>
          </a:p>
          <a:p>
            <a:r>
              <a:rPr lang="en-US" dirty="0"/>
              <a:t>Faster delivery of value to users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558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 you got at least one idea out of this.</a:t>
            </a:r>
          </a:p>
          <a:p>
            <a:r>
              <a:rPr lang="en-US" dirty="0"/>
              <a:t>You likely don’t agree with everything I just said.</a:t>
            </a:r>
          </a:p>
          <a:p>
            <a:r>
              <a:rPr lang="en-US" dirty="0"/>
              <a:t>Focus on what matters</a:t>
            </a:r>
          </a:p>
          <a:p>
            <a:pPr lvl="1"/>
            <a:r>
              <a:rPr lang="en-US" dirty="0" err="1"/>
              <a:t>xUnit</a:t>
            </a:r>
            <a:r>
              <a:rPr lang="en-US" dirty="0"/>
              <a:t> vs </a:t>
            </a:r>
            <a:r>
              <a:rPr lang="en-US" dirty="0" err="1"/>
              <a:t>NUnit</a:t>
            </a:r>
            <a:r>
              <a:rPr lang="en-US" dirty="0"/>
              <a:t> – who cares?</a:t>
            </a:r>
          </a:p>
          <a:p>
            <a:pPr lvl="1"/>
            <a:r>
              <a:rPr lang="en-US" dirty="0"/>
              <a:t>Why &gt; How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37CBAD-C3A3-44EF-B354-BEA79934AA6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87659FB-E0FE-440F-8A6E-ABDC7ECA19A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2E7148-535D-4577-ABAD-E7DEE6A8A9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08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EDD474-9B63-4801-B971-6E213D54209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7D7BFBA6-D8E3-4133-909A-2D02A920BE1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3DC95-162C-46CD-801A-C10385AF2CD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219990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5568A-78A0-4DE8-B940-CE5B80EA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3" y="1170428"/>
            <a:ext cx="9550413" cy="43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24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67" y="3936848"/>
            <a:ext cx="5831533" cy="29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38190</TotalTime>
  <Words>1931</Words>
  <Application>Microsoft Office PowerPoint</Application>
  <PresentationFormat>Widescreen</PresentationFormat>
  <Paragraphs>416</Paragraphs>
  <Slides>77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Calibri Light</vt:lpstr>
      <vt:lpstr>Segoe UI</vt:lpstr>
      <vt:lpstr>Office Theme</vt:lpstr>
      <vt:lpstr>10 Opinions For Creating  More Maintainable .NET Apps</vt:lpstr>
      <vt:lpstr>Audience</vt:lpstr>
      <vt:lpstr>Audience Goals</vt:lpstr>
      <vt:lpstr>Who am I?</vt:lpstr>
      <vt:lpstr>Agenda</vt:lpstr>
      <vt:lpstr>Overall theme</vt:lpstr>
      <vt:lpstr>PowerPoint Presentation</vt:lpstr>
      <vt:lpstr>PowerPoint Presentation</vt:lpstr>
      <vt:lpstr>Folder Structure</vt:lpstr>
      <vt:lpstr>Problem: OOB MVC Folders By Responsibility</vt:lpstr>
      <vt:lpstr>Solution: Use Feature Folders</vt:lpstr>
      <vt:lpstr>Solution: Use Feature Folders</vt:lpstr>
      <vt:lpstr>Feature Folder Extra Resources</vt:lpstr>
      <vt:lpstr>Questions on Feature Folders?</vt:lpstr>
      <vt:lpstr>Don’t use IOptions… Directly</vt:lpstr>
      <vt:lpstr>Problem: IOptions is annoying</vt:lpstr>
      <vt:lpstr>Solution: Register your Options class directly</vt:lpstr>
      <vt:lpstr>Questions on IOptions?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Questions on Code Flow/Smells?</vt:lpstr>
      <vt:lpstr>Validation</vt:lpstr>
      <vt:lpstr>Validation – What’s wrong with OOB Options</vt:lpstr>
      <vt:lpstr>Solution: Use FluentValidation</vt:lpstr>
      <vt:lpstr>PowerPoint Presentation</vt:lpstr>
      <vt:lpstr>A Rule that only exists if….</vt:lpstr>
      <vt:lpstr>Questions on Fluent Validation?</vt:lpstr>
      <vt:lpstr>ORM’s</vt:lpstr>
      <vt:lpstr>Don’t use raw ADO - Use an ORM</vt:lpstr>
      <vt:lpstr>ORM usage comparison</vt:lpstr>
      <vt:lpstr>Other ORM things</vt:lpstr>
      <vt:lpstr>Questions on ORM’s?</vt:lpstr>
      <vt:lpstr>Dependency Injection</vt:lpstr>
      <vt:lpstr>Dependency Injection and IoC containers</vt:lpstr>
      <vt:lpstr>Common DI Pitfalls</vt:lpstr>
      <vt:lpstr>Questions on Dependency Injection?</vt:lpstr>
      <vt:lpstr>  Automated Tests</vt:lpstr>
      <vt:lpstr>Automated Testing with xUnit</vt:lpstr>
      <vt:lpstr>Problem: OOB Assertion Libraries Annoy Me</vt:lpstr>
      <vt:lpstr>Solution: Use FluentAssertions for assertions</vt:lpstr>
      <vt:lpstr>Chekhov’s Gun</vt:lpstr>
      <vt:lpstr>Chekhov’s Gun</vt:lpstr>
      <vt:lpstr>Chekhov’s Gun Applied to Arrange </vt:lpstr>
      <vt:lpstr>Chekhov’s Gun Applied to Arrange </vt:lpstr>
      <vt:lpstr>Chekhov’s Gun Applied to Arrange </vt:lpstr>
      <vt:lpstr>Chekhov’s Gun Applied to Arrange </vt:lpstr>
      <vt:lpstr>Comparison</vt:lpstr>
      <vt:lpstr>Questions on Automated Testing?</vt:lpstr>
      <vt:lpstr>     DevOps</vt:lpstr>
      <vt:lpstr>What is DevOps</vt:lpstr>
      <vt:lpstr>DevOps Pipeline</vt:lpstr>
      <vt:lpstr>Continuous Integration and Delivery</vt:lpstr>
      <vt:lpstr>CI + CD enables</vt:lpstr>
      <vt:lpstr>Continuous Deployment</vt:lpstr>
      <vt:lpstr>Questions on DevOps?</vt:lpstr>
      <vt:lpstr>   Feature Toggles</vt:lpstr>
      <vt:lpstr>Feature Toggles</vt:lpstr>
      <vt:lpstr>No environment branches</vt:lpstr>
      <vt:lpstr>Questions on Feature Toggles?</vt:lpstr>
      <vt:lpstr>  Microservices</vt:lpstr>
      <vt:lpstr>What do I mean by microservices?</vt:lpstr>
      <vt:lpstr>Microservices Add Operational Complexity</vt:lpstr>
      <vt:lpstr>Microservices Add Development Complexity</vt:lpstr>
      <vt:lpstr>It’s not all bad…</vt:lpstr>
      <vt:lpstr>My favorite definition of Microservices</vt:lpstr>
      <vt:lpstr>Boundaries Boundaries Boundaries</vt:lpstr>
      <vt:lpstr>Questions on Microservices?</vt:lpstr>
      <vt:lpstr>     BONUS</vt:lpstr>
      <vt:lpstr>Bonus 11th Opinion</vt:lpstr>
      <vt:lpstr>Real benefits of these practices</vt:lpstr>
      <vt:lpstr>Closing</vt:lpstr>
      <vt:lpstr>Questions?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Large, Yet Maintainable ASP.NET MVC Apps</dc:title>
  <dc:creator>Sauber, Scott</dc:creator>
  <cp:lastModifiedBy>Scott</cp:lastModifiedBy>
  <cp:revision>317</cp:revision>
  <dcterms:created xsi:type="dcterms:W3CDTF">2016-10-19T01:56:55Z</dcterms:created>
  <dcterms:modified xsi:type="dcterms:W3CDTF">2022-02-08T02:15:44Z</dcterms:modified>
</cp:coreProperties>
</file>